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</p:sldMasterIdLst>
  <p:notesMasterIdLst>
    <p:notesMasterId r:id="rId27"/>
  </p:notesMasterIdLst>
  <p:handoutMasterIdLst>
    <p:handoutMasterId r:id="rId28"/>
  </p:handoutMasterIdLst>
  <p:sldIdLst>
    <p:sldId id="260" r:id="rId8"/>
    <p:sldId id="278" r:id="rId9"/>
    <p:sldId id="257" r:id="rId10"/>
    <p:sldId id="261" r:id="rId11"/>
    <p:sldId id="262" r:id="rId12"/>
    <p:sldId id="263" r:id="rId13"/>
    <p:sldId id="265" r:id="rId14"/>
    <p:sldId id="284" r:id="rId15"/>
    <p:sldId id="281" r:id="rId16"/>
    <p:sldId id="280" r:id="rId17"/>
    <p:sldId id="286" r:id="rId18"/>
    <p:sldId id="276" r:id="rId19"/>
    <p:sldId id="268" r:id="rId20"/>
    <p:sldId id="282" r:id="rId21"/>
    <p:sldId id="266" r:id="rId22"/>
    <p:sldId id="285" r:id="rId23"/>
    <p:sldId id="279" r:id="rId24"/>
    <p:sldId id="269" r:id="rId25"/>
    <p:sldId id="283" r:id="rId26"/>
  </p:sldIdLst>
  <p:sldSz cx="12190413" cy="6858000"/>
  <p:notesSz cx="6858000" cy="9144000"/>
  <p:custDataLst>
    <p:tags r:id="rId29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40" autoAdjust="0"/>
    <p:restoredTop sz="95997" autoAdjust="0"/>
  </p:normalViewPr>
  <p:slideViewPr>
    <p:cSldViewPr showGuides="1">
      <p:cViewPr>
        <p:scale>
          <a:sx n="90" d="100"/>
          <a:sy n="90" d="100"/>
        </p:scale>
        <p:origin x="976" y="8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969e5b28-1b35-4f26-baca-86f3b3b095c1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DTU Biosustain</a:t>
            </a:r>
          </a:p>
        </p:txBody>
      </p:sp>
      <p:sp>
        <p:nvSpPr>
          <p:cNvPr id="5" name="date" descr="{&quot;templafy&quot;:{&quot;id&quot;:&quot;ad11fc8a-1a7c-4746-a203-faa3463ce1bf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4 July 2019</a:t>
            </a:r>
          </a:p>
        </p:txBody>
      </p:sp>
      <p:sp>
        <p:nvSpPr>
          <p:cNvPr id="7" name="text" descr="{&quot;templafy&quot;:{&quot;id&quot;:&quot;d6df7e3f-0a0f-4c65-a867-6e446a5b05a6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biotechadv.2017.09.005" TargetMode="External"/><Relationship Id="rId2" Type="http://schemas.openxmlformats.org/officeDocument/2006/relationships/hyperlink" Target="http://dx.doi.org/10.1016/0926-6569(63)90211-63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x.doi.org/10.1371/journal.pcbi.1004195" TargetMode="External"/><Relationship Id="rId4" Type="http://schemas.openxmlformats.org/officeDocument/2006/relationships/hyperlink" Target="http://dx.doi.org/10.1016/0014-5793(75)80034-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.xml"/><Relationship Id="rId6" Type="http://schemas.openxmlformats.org/officeDocument/2006/relationships/hyperlink" Target="http://bigg.ucsd.edu/models/iMM90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Modelling metabolic networks with Stan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Teddy Groves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0F87E-4E08-4446-BEC0-1653DD2B3161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A416-11F6-F548-81F3-8BB4D9EA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simple </a:t>
            </a:r>
            <a:r>
              <a:rPr lang="da-DK" dirty="0" err="1"/>
              <a:t>reaction</a:t>
            </a:r>
            <a:r>
              <a:rPr lang="da-DK" dirty="0"/>
              <a:t> </a:t>
            </a:r>
            <a:r>
              <a:rPr lang="da-DK" dirty="0" err="1"/>
              <a:t>network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E2BD04-A696-7545-A4DF-59C50FC48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" y="1366008"/>
            <a:ext cx="9056287" cy="50941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05A30-A351-5D44-B3A9-063070713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6C014-23C4-6B44-B213-E238045C8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B8E64-297E-7249-9FA3-F38732F890BE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04544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A416-11F6-F548-81F3-8BB4D9EA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simple </a:t>
            </a:r>
            <a:r>
              <a:rPr lang="da-DK" dirty="0" err="1"/>
              <a:t>reaction</a:t>
            </a:r>
            <a:r>
              <a:rPr lang="da-DK" dirty="0"/>
              <a:t> </a:t>
            </a:r>
            <a:r>
              <a:rPr lang="da-DK" dirty="0" err="1"/>
              <a:t>network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E2BD04-A696-7545-A4DF-59C50FC48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" y="1366008"/>
            <a:ext cx="9056287" cy="50941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05A30-A351-5D44-B3A9-063070713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6C014-23C4-6B44-B213-E238045C8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B8E64-297E-7249-9FA3-F38732F890BE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DA0F6-CB59-6344-A3E2-7B5C8B3276AA}"/>
              </a:ext>
            </a:extLst>
          </p:cNvPr>
          <p:cNvSpPr txBox="1"/>
          <p:nvPr/>
        </p:nvSpPr>
        <p:spPr>
          <a:xfrm>
            <a:off x="6920830" y="853108"/>
            <a:ext cx="5267780" cy="42370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get_odes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{  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6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3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6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3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4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};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896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rate equations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AB7396-F231-3846-84A9-F6291458B9FE}"/>
              </a:ext>
            </a:extLst>
          </p:cNvPr>
          <p:cNvSpPr/>
          <p:nvPr/>
        </p:nvSpPr>
        <p:spPr>
          <a:xfrm>
            <a:off x="694531" y="1988840"/>
            <a:ext cx="1036632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Q,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                   real</a:t>
            </a:r>
            <a:r>
              <a:rPr lang="da-DK" dirty="0">
                <a:latin typeface="Courier" pitchFamily="2" charset="0"/>
              </a:rPr>
              <a:t> Kp,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Kiq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(A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); 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denom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A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Kp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Kip;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denom</a:t>
            </a:r>
            <a:r>
              <a:rPr lang="da-DK" dirty="0">
                <a:latin typeface="Courier" pitchFamily="2" charset="0"/>
              </a:rPr>
              <a:t>;</a:t>
            </a:r>
          </a:p>
          <a:p>
            <a:r>
              <a:rPr lang="da-DK" dirty="0">
                <a:latin typeface="Courier" pitchFamily="2" charset="0"/>
              </a:rPr>
              <a:t>}</a:t>
            </a:r>
            <a:endParaRPr lang="da-DK" dirty="0">
              <a:effectLst/>
              <a:latin typeface="Courier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CEF48C7-6C64-A145-A873-F2D5E5F3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14" y="4293096"/>
            <a:ext cx="6238783" cy="1524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BB72CC-E065-CB48-9D78-33A71A93A484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06311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thermodynamic constraints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252B05-8E4D-5F40-B2F8-CDBB0761D4F4}"/>
              </a:ext>
            </a:extLst>
          </p:cNvPr>
          <p:cNvSpPr/>
          <p:nvPr/>
        </p:nvSpPr>
        <p:spPr>
          <a:xfrm>
            <a:off x="622598" y="1931280"/>
            <a:ext cx="1144927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get_Kip_ordered_unibi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Kia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(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V1);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get_Kiq_ordered_unibi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(V1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Kp);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C37B-2A99-1C4E-88A4-02457948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02" y="4401665"/>
            <a:ext cx="4909454" cy="95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6C57D-4AFB-DA49-9CD9-20C15DEA4369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5288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1FF3-A5DC-C940-8689-8F415AA1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represent</a:t>
            </a:r>
            <a:r>
              <a:rPr lang="da-DK" dirty="0"/>
              <a:t> </a:t>
            </a:r>
            <a:r>
              <a:rPr lang="da-DK" dirty="0" err="1"/>
              <a:t>allosteric</a:t>
            </a:r>
            <a:r>
              <a:rPr lang="da-DK" dirty="0"/>
              <a:t> </a:t>
            </a:r>
            <a:r>
              <a:rPr lang="da-DK" dirty="0" err="1"/>
              <a:t>regulation</a:t>
            </a:r>
            <a:endParaRPr lang="da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2F4B1-85A3-E64B-8CF9-F6C9894EBC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0A18C-BA59-B24A-AD21-B6E4F57EA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8D97D-B90F-9B4D-B7A2-0D40D1B87275}"/>
              </a:ext>
            </a:extLst>
          </p:cNvPr>
          <p:cNvSpPr txBox="1"/>
          <p:nvPr/>
        </p:nvSpPr>
        <p:spPr>
          <a:xfrm>
            <a:off x="580996" y="1710427"/>
            <a:ext cx="11532476" cy="4975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get_regulatory_effect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free_enzyme_ratio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dissociation_constant_r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dissociation_constant_t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transfer_constant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size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 ?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: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sum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./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dissociation_constant_t</a:t>
            </a:r>
            <a:r>
              <a:rPr lang="da-DK" dirty="0">
                <a:latin typeface="Courier" pitchFamily="2" charset="0"/>
              </a:rPr>
              <a:t>));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Q_denom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size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 ?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 </a:t>
            </a:r>
            <a:r>
              <a:rPr lang="da-DK" dirty="0">
                <a:latin typeface="Courier" pitchFamily="2" charset="0"/>
              </a:rPr>
              <a:t>: </a:t>
            </a:r>
          </a:p>
          <a:p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    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sum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./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dissociation_constant_r</a:t>
            </a:r>
            <a:r>
              <a:rPr lang="da-DK" dirty="0">
                <a:latin typeface="Courier" pitchFamily="2" charset="0"/>
              </a:rPr>
              <a:t>));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Q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transfer_constant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free_enzyme_ratio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Q_denom</a:t>
            </a:r>
            <a:r>
              <a:rPr lang="da-DK" dirty="0">
                <a:latin typeface="Courier" pitchFamily="2" charset="0"/>
              </a:rPr>
              <a:t>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inv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Q); 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3CB74A-29D3-A249-973A-460F72488955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195727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steady state quantities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543EAC-5F1C-5940-AF62-9B6184BF16B1}"/>
              </a:ext>
            </a:extLst>
          </p:cNvPr>
          <p:cNvSpPr/>
          <p:nvPr/>
        </p:nvSpPr>
        <p:spPr>
          <a:xfrm>
            <a:off x="537895" y="1484784"/>
            <a:ext cx="1096855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a-DK" dirty="0">
              <a:latin typeface="Courier" pitchFamily="2" charset="0"/>
            </a:endParaRPr>
          </a:p>
          <a:p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concentration</a:t>
            </a:r>
            <a:r>
              <a:rPr lang="da-DK" dirty="0">
                <a:latin typeface="Courier" pitchFamily="2" charset="0"/>
              </a:rPr>
              <a:t>[,e]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integrate_ode_bdf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steady_state_equation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initial_concentration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initial_time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{</a:t>
            </a:r>
            <a:r>
              <a:rPr lang="da-DK" dirty="0" err="1">
                <a:latin typeface="Courier" pitchFamily="2" charset="0"/>
              </a:rPr>
              <a:t>steady_time</a:t>
            </a:r>
            <a:r>
              <a:rPr lang="da-DK" dirty="0">
                <a:latin typeface="Courier" pitchFamily="2" charset="0"/>
              </a:rPr>
              <a:t>},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kinetic_parameter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known_reals</a:t>
            </a:r>
            <a:r>
              <a:rPr lang="da-DK" dirty="0">
                <a:latin typeface="Courier" pitchFamily="2" charset="0"/>
              </a:rPr>
              <a:t>[,e],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known_ints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rel_tol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abs_tol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max_steps</a:t>
            </a:r>
            <a:r>
              <a:rPr lang="da-DK" dirty="0">
                <a:latin typeface="Courier" pitchFamily="2" charset="0"/>
              </a:rPr>
              <a:t>)[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];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flux</a:t>
            </a:r>
            <a:r>
              <a:rPr lang="da-DK" dirty="0">
                <a:latin typeface="Courier" pitchFamily="2" charset="0"/>
              </a:rPr>
              <a:t>[,e]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get_fluxes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concentration</a:t>
            </a:r>
            <a:r>
              <a:rPr lang="da-DK" dirty="0">
                <a:latin typeface="Courier" pitchFamily="2" charset="0"/>
              </a:rPr>
              <a:t>[,e], </a:t>
            </a:r>
            <a:r>
              <a:rPr lang="da-DK" dirty="0" err="1">
                <a:latin typeface="Courier" pitchFamily="2" charset="0"/>
              </a:rPr>
              <a:t>kinetic_parameter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known_reals</a:t>
            </a:r>
            <a:r>
              <a:rPr lang="da-DK" dirty="0">
                <a:latin typeface="Courier" pitchFamily="2" charset="0"/>
              </a:rPr>
              <a:t>[,e]);</a:t>
            </a:r>
          </a:p>
          <a:p>
            <a:endParaRPr lang="da-DK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2F1D1-6C60-1946-B99A-86EED7DABD14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12300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measurements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543EAC-5F1C-5940-AF62-9B6184BF16B1}"/>
              </a:ext>
            </a:extLst>
          </p:cNvPr>
          <p:cNvSpPr/>
          <p:nvPr/>
        </p:nvSpPr>
        <p:spPr>
          <a:xfrm>
            <a:off x="0" y="1484784"/>
            <a:ext cx="120718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a-DK" dirty="0">
              <a:latin typeface="Courier" pitchFamily="2" charset="0"/>
            </a:endParaRPr>
          </a:p>
          <a:p>
            <a:endParaRPr lang="da-DK" dirty="0">
              <a:latin typeface="Courier" pitchFamily="2" charset="0"/>
            </a:endParaRPr>
          </a:p>
          <a:p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 err="1">
                <a:latin typeface="Courier" pitchFamily="2" charset="0"/>
              </a:rPr>
              <a:t>concentration_measurement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~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lognormal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log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concentration_hat</a:t>
            </a:r>
            <a:r>
              <a:rPr lang="da-DK" dirty="0">
                <a:latin typeface="Courier" pitchFamily="2" charset="0"/>
              </a:rPr>
              <a:t>), </a:t>
            </a:r>
            <a:r>
              <a:rPr lang="da-DK" dirty="0" err="1">
                <a:latin typeface="Courier" pitchFamily="2" charset="0"/>
              </a:rPr>
              <a:t>concentration_measurement_scale</a:t>
            </a:r>
            <a:r>
              <a:rPr lang="da-DK" dirty="0">
                <a:latin typeface="Courier" pitchFamily="2" charset="0"/>
              </a:rPr>
              <a:t>);</a:t>
            </a:r>
          </a:p>
          <a:p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 err="1">
                <a:latin typeface="Courier" pitchFamily="2" charset="0"/>
              </a:rPr>
              <a:t>flux_measurement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~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normal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flux_hat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flux_measurement_scale</a:t>
            </a:r>
            <a:r>
              <a:rPr lang="da-DK" dirty="0">
                <a:latin typeface="Courier" pitchFamily="2" charset="0"/>
              </a:rPr>
              <a:t>);</a:t>
            </a:r>
          </a:p>
          <a:p>
            <a:endParaRPr lang="da-DK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2F1D1-6C60-1946-B99A-86EED7DABD14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00431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F835-F29A-C343-91F0-AE2D51AA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7F5D5-0AD9-3946-8E4A-63328DE85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294A5-E818-4E43-BD43-5E5B00E05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8F0DC-61AE-444E-96C3-7E8CC6E57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" y="2726816"/>
            <a:ext cx="6144385" cy="369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A807-462F-D74C-B373-1BDBDC35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74" y="623147"/>
            <a:ext cx="6018590" cy="5799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A2E38-4D79-E34B-837E-98D52C6AAB46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24775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hurdle: performance (please help!)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14" y="1706328"/>
            <a:ext cx="5544616" cy="4545578"/>
          </a:xfrm>
        </p:spPr>
        <p:txBody>
          <a:bodyPr/>
          <a:lstStyle/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How to exploit sparse ODE Jacobians?</a:t>
            </a:r>
          </a:p>
          <a:p>
            <a:endParaRPr lang="en-GB" sz="2400" dirty="0"/>
          </a:p>
          <a:p>
            <a:r>
              <a:rPr lang="en-GB" sz="2400" dirty="0"/>
              <a:t>How to do fewer ODE solves?</a:t>
            </a:r>
          </a:p>
          <a:p>
            <a:endParaRPr lang="en-GB" sz="2400" dirty="0"/>
          </a:p>
          <a:p>
            <a:r>
              <a:rPr lang="en-GB" sz="2400" dirty="0"/>
              <a:t>What can we parallelise?</a:t>
            </a:r>
          </a:p>
          <a:p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BFB6B-5FA9-0D45-AC06-859D2B38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72" y="1544960"/>
            <a:ext cx="5024107" cy="3768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FA6E4-2E49-8C4D-90A9-46DD04A456A4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106946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1B83-78EC-CA40-9C5E-619CC484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03988-79BC-5140-8961-8C31CD53D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706328"/>
            <a:ext cx="10392494" cy="4545578"/>
          </a:xfrm>
        </p:spPr>
        <p:txBody>
          <a:bodyPr/>
          <a:lstStyle/>
          <a:p>
            <a:pPr marL="0" indent="0">
              <a:buNone/>
            </a:pPr>
            <a:r>
              <a:rPr lang="da-DK" sz="2400" b="1" dirty="0"/>
              <a:t>Rate </a:t>
            </a:r>
            <a:r>
              <a:rPr lang="da-DK" sz="2400" b="1" dirty="0" err="1"/>
              <a:t>equations</a:t>
            </a:r>
            <a:endParaRPr lang="da-DK" sz="2400" b="1" dirty="0"/>
          </a:p>
          <a:p>
            <a:r>
              <a:rPr lang="da-DK" sz="1600" dirty="0" err="1"/>
              <a:t>Cleland</a:t>
            </a:r>
            <a:r>
              <a:rPr lang="da-DK" sz="1600" dirty="0"/>
              <a:t>, W. W. (1963). The kinetics of </a:t>
            </a:r>
            <a:r>
              <a:rPr lang="da-DK" sz="1600" dirty="0" err="1"/>
              <a:t>enzyme-catalyzed</a:t>
            </a:r>
            <a:r>
              <a:rPr lang="da-DK" sz="1600" dirty="0"/>
              <a:t> </a:t>
            </a:r>
            <a:r>
              <a:rPr lang="da-DK" sz="1600" dirty="0" err="1"/>
              <a:t>reactions</a:t>
            </a:r>
            <a:r>
              <a:rPr lang="da-DK" sz="1600" dirty="0"/>
              <a:t> with </a:t>
            </a:r>
            <a:r>
              <a:rPr lang="da-DK" sz="1600" dirty="0" err="1"/>
              <a:t>two</a:t>
            </a:r>
            <a:r>
              <a:rPr lang="da-DK" sz="1600" dirty="0"/>
              <a:t> or more </a:t>
            </a:r>
            <a:r>
              <a:rPr lang="da-DK" sz="1600" dirty="0" err="1"/>
              <a:t>substrates</a:t>
            </a:r>
            <a:r>
              <a:rPr lang="da-DK" sz="1600" dirty="0"/>
              <a:t> or products: I. </a:t>
            </a:r>
            <a:r>
              <a:rPr lang="da-DK" sz="1600" dirty="0" err="1"/>
              <a:t>Nomenclature</a:t>
            </a:r>
            <a:r>
              <a:rPr lang="da-DK" sz="1600" dirty="0"/>
              <a:t> and rate </a:t>
            </a:r>
            <a:r>
              <a:rPr lang="da-DK" sz="1600" dirty="0" err="1"/>
              <a:t>equations</a:t>
            </a:r>
            <a:r>
              <a:rPr lang="da-DK" sz="1600" dirty="0"/>
              <a:t>. </a:t>
            </a:r>
            <a:r>
              <a:rPr lang="da-DK" sz="1600" dirty="0" err="1"/>
              <a:t>Biochimica</a:t>
            </a:r>
            <a:r>
              <a:rPr lang="da-DK" sz="1600" dirty="0"/>
              <a:t> et </a:t>
            </a:r>
            <a:r>
              <a:rPr lang="da-DK" sz="1600" dirty="0" err="1"/>
              <a:t>Biophysica</a:t>
            </a:r>
            <a:r>
              <a:rPr lang="da-DK" sz="1600" dirty="0"/>
              <a:t> Acta (BBA) - </a:t>
            </a:r>
            <a:r>
              <a:rPr lang="da-DK" sz="1600" dirty="0" err="1"/>
              <a:t>Specialized</a:t>
            </a:r>
            <a:r>
              <a:rPr lang="da-DK" sz="1600" dirty="0"/>
              <a:t> </a:t>
            </a:r>
            <a:r>
              <a:rPr lang="da-DK" sz="1600" dirty="0" err="1"/>
              <a:t>Section</a:t>
            </a:r>
            <a:r>
              <a:rPr lang="da-DK" sz="1600" dirty="0"/>
              <a:t> on </a:t>
            </a:r>
            <a:r>
              <a:rPr lang="da-DK" sz="1600" dirty="0" err="1"/>
              <a:t>Enzymological</a:t>
            </a:r>
            <a:r>
              <a:rPr lang="da-DK" sz="1600" dirty="0"/>
              <a:t> </a:t>
            </a:r>
            <a:r>
              <a:rPr lang="da-DK" sz="1600" dirty="0" err="1"/>
              <a:t>Subjects</a:t>
            </a:r>
            <a:r>
              <a:rPr lang="da-DK" sz="1600" dirty="0"/>
              <a:t>, 67(), 104–137. </a:t>
            </a:r>
            <a:r>
              <a:rPr lang="da-DK" sz="1600" dirty="0">
                <a:hlinkClick r:id="rId2"/>
              </a:rPr>
              <a:t>http://dx.doi.org/10.1016/0926-6569(63)90211-63</a:t>
            </a: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Enzyme</a:t>
            </a:r>
            <a:r>
              <a:rPr lang="da-DK" sz="2400" b="1" dirty="0"/>
              <a:t> kinetics in general</a:t>
            </a:r>
          </a:p>
          <a:p>
            <a:r>
              <a:rPr lang="da-DK" sz="1600" dirty="0" err="1"/>
              <a:t>Saa</a:t>
            </a:r>
            <a:r>
              <a:rPr lang="da-DK" sz="1600" dirty="0"/>
              <a:t>, P. A., &amp; Nielsen, L. K. (2017). </a:t>
            </a:r>
            <a:r>
              <a:rPr lang="da-DK" sz="1600" dirty="0" err="1"/>
              <a:t>Formulation</a:t>
            </a:r>
            <a:r>
              <a:rPr lang="da-DK" sz="1600" dirty="0"/>
              <a:t>, </a:t>
            </a:r>
            <a:r>
              <a:rPr lang="da-DK" sz="1600" dirty="0" err="1"/>
              <a:t>construction</a:t>
            </a:r>
            <a:r>
              <a:rPr lang="da-DK" sz="1600" dirty="0"/>
              <a:t> and </a:t>
            </a:r>
            <a:r>
              <a:rPr lang="da-DK" sz="1600" dirty="0" err="1"/>
              <a:t>analysis</a:t>
            </a:r>
            <a:r>
              <a:rPr lang="da-DK" sz="1600" dirty="0"/>
              <a:t> of </a:t>
            </a:r>
            <a:r>
              <a:rPr lang="da-DK" sz="1600" dirty="0" err="1"/>
              <a:t>kinetic</a:t>
            </a:r>
            <a:r>
              <a:rPr lang="da-DK" sz="1600" dirty="0"/>
              <a:t> models of </a:t>
            </a:r>
            <a:r>
              <a:rPr lang="da-DK" sz="1600" dirty="0" err="1"/>
              <a:t>metabolism</a:t>
            </a:r>
            <a:r>
              <a:rPr lang="da-DK" sz="1600" dirty="0"/>
              <a:t>: A </a:t>
            </a:r>
            <a:r>
              <a:rPr lang="da-DK" sz="1600" dirty="0" err="1"/>
              <a:t>review</a:t>
            </a:r>
            <a:r>
              <a:rPr lang="da-DK" sz="1600" dirty="0"/>
              <a:t> of </a:t>
            </a:r>
            <a:r>
              <a:rPr lang="da-DK" sz="1600" dirty="0" err="1"/>
              <a:t>modelling</a:t>
            </a:r>
            <a:r>
              <a:rPr lang="da-DK" sz="1600" dirty="0"/>
              <a:t> </a:t>
            </a:r>
            <a:r>
              <a:rPr lang="da-DK" sz="1600" dirty="0" err="1"/>
              <a:t>frameworks</a:t>
            </a:r>
            <a:r>
              <a:rPr lang="da-DK" sz="1600" dirty="0"/>
              <a:t>. </a:t>
            </a:r>
            <a:r>
              <a:rPr lang="da-DK" sz="1600" dirty="0" err="1"/>
              <a:t>Biotechnology</a:t>
            </a:r>
            <a:r>
              <a:rPr lang="da-DK" sz="1600" dirty="0"/>
              <a:t> </a:t>
            </a:r>
            <a:r>
              <a:rPr lang="da-DK" sz="1600" dirty="0" err="1"/>
              <a:t>Advances</a:t>
            </a:r>
            <a:r>
              <a:rPr lang="da-DK" sz="1600" dirty="0"/>
              <a:t>, 35(8),981–1003. </a:t>
            </a:r>
            <a:r>
              <a:rPr lang="da-DK" sz="1600" dirty="0">
                <a:hlinkClick r:id="rId3"/>
              </a:rPr>
              <a:t>http://dx.doi.org/10.1016/j.biotechadv.2017.09.005</a:t>
            </a: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Allosteric</a:t>
            </a:r>
            <a:r>
              <a:rPr lang="da-DK" sz="2400" b="1" dirty="0"/>
              <a:t> </a:t>
            </a:r>
            <a:r>
              <a:rPr lang="da-DK" sz="2400" b="1" dirty="0" err="1"/>
              <a:t>regulation</a:t>
            </a:r>
            <a:endParaRPr lang="da-DK" sz="2400" b="1" dirty="0"/>
          </a:p>
          <a:p>
            <a:r>
              <a:rPr lang="da-DK" sz="1600" dirty="0" err="1"/>
              <a:t>Popova</a:t>
            </a:r>
            <a:r>
              <a:rPr lang="da-DK" sz="1600" dirty="0"/>
              <a:t>, S. V., &amp; </a:t>
            </a:r>
            <a:r>
              <a:rPr lang="da-DK" sz="1600" dirty="0" err="1"/>
              <a:t>Sel'kov</a:t>
            </a:r>
            <a:r>
              <a:rPr lang="da-DK" sz="1600" dirty="0"/>
              <a:t>, E. E. (1975). </a:t>
            </a:r>
            <a:r>
              <a:rPr lang="da-DK" sz="1600" dirty="0" err="1"/>
              <a:t>Generalization</a:t>
            </a:r>
            <a:r>
              <a:rPr lang="da-DK" sz="1600" dirty="0"/>
              <a:t> of the model by </a:t>
            </a:r>
            <a:r>
              <a:rPr lang="da-DK" sz="1600" dirty="0" err="1"/>
              <a:t>monod</a:t>
            </a:r>
            <a:r>
              <a:rPr lang="da-DK" sz="1600" dirty="0"/>
              <a:t>, </a:t>
            </a:r>
            <a:r>
              <a:rPr lang="da-DK" sz="1600" dirty="0" err="1"/>
              <a:t>wyman</a:t>
            </a:r>
            <a:r>
              <a:rPr lang="da-DK" sz="1600" dirty="0"/>
              <a:t> and </a:t>
            </a:r>
            <a:r>
              <a:rPr lang="da-DK" sz="1600" dirty="0" err="1"/>
              <a:t>changeux</a:t>
            </a:r>
            <a:r>
              <a:rPr lang="da-DK" sz="1600" dirty="0"/>
              <a:t> for the case of a reversible </a:t>
            </a:r>
            <a:r>
              <a:rPr lang="da-DK" sz="1600" dirty="0" err="1"/>
              <a:t>monosubstrate</a:t>
            </a:r>
            <a:r>
              <a:rPr lang="da-DK" sz="1600" dirty="0"/>
              <a:t> </a:t>
            </a:r>
            <a:r>
              <a:rPr lang="da-DK" sz="1600" dirty="0" err="1"/>
              <a:t>reaction</a:t>
            </a:r>
            <a:r>
              <a:rPr lang="da-DK" sz="1600" dirty="0"/>
              <a:t>. FEBS Letters, 53(3), 269–273. </a:t>
            </a:r>
            <a:r>
              <a:rPr lang="da-DK" sz="1600" dirty="0">
                <a:hlinkClick r:id="rId4"/>
              </a:rPr>
              <a:t>http://dx.doi.org/10.1016/0014-5793(75)80034-2</a:t>
            </a:r>
            <a:endParaRPr lang="da-DK" sz="1600" dirty="0"/>
          </a:p>
          <a:p>
            <a:r>
              <a:rPr lang="da-DK" sz="1600" dirty="0" err="1"/>
              <a:t>Saa</a:t>
            </a:r>
            <a:r>
              <a:rPr lang="da-DK" sz="1600" dirty="0"/>
              <a:t>, P., &amp; Nielsen, L. K. (2015). A General Framework for </a:t>
            </a:r>
            <a:r>
              <a:rPr lang="da-DK" sz="1600" dirty="0" err="1"/>
              <a:t>Thermodynamically</a:t>
            </a:r>
            <a:r>
              <a:rPr lang="da-DK" sz="1600" dirty="0"/>
              <a:t> </a:t>
            </a:r>
            <a:r>
              <a:rPr lang="da-DK" sz="1600" dirty="0" err="1"/>
              <a:t>Consistent</a:t>
            </a:r>
            <a:r>
              <a:rPr lang="da-DK" sz="1600" dirty="0"/>
              <a:t> </a:t>
            </a:r>
            <a:r>
              <a:rPr lang="da-DK" sz="1600" dirty="0" err="1"/>
              <a:t>Parameterization</a:t>
            </a:r>
            <a:r>
              <a:rPr lang="da-DK" sz="1600" dirty="0"/>
              <a:t> and </a:t>
            </a:r>
            <a:r>
              <a:rPr lang="da-DK" sz="1600" dirty="0" err="1"/>
              <a:t>Efficient</a:t>
            </a:r>
            <a:r>
              <a:rPr lang="da-DK" sz="1600" dirty="0"/>
              <a:t> Sampling of </a:t>
            </a:r>
            <a:r>
              <a:rPr lang="da-DK" sz="1600" dirty="0" err="1"/>
              <a:t>Enzymatic</a:t>
            </a:r>
            <a:r>
              <a:rPr lang="da-DK" sz="1600" dirty="0"/>
              <a:t> </a:t>
            </a:r>
            <a:r>
              <a:rPr lang="da-DK" sz="1600" dirty="0" err="1"/>
              <a:t>Reactions</a:t>
            </a:r>
            <a:r>
              <a:rPr lang="da-DK" sz="1600" dirty="0"/>
              <a:t>. PLOS </a:t>
            </a:r>
            <a:r>
              <a:rPr lang="da-DK" sz="1600" dirty="0" err="1"/>
              <a:t>Computational</a:t>
            </a:r>
            <a:r>
              <a:rPr lang="da-DK" sz="1600" dirty="0"/>
              <a:t> </a:t>
            </a:r>
            <a:r>
              <a:rPr lang="da-DK" sz="1600" dirty="0" err="1"/>
              <a:t>Biology</a:t>
            </a:r>
            <a:r>
              <a:rPr lang="da-DK" sz="1600" dirty="0"/>
              <a:t>, 11(4),1004195. </a:t>
            </a:r>
            <a:r>
              <a:rPr lang="da-DK" sz="1600" dirty="0">
                <a:hlinkClick r:id="rId5"/>
              </a:rPr>
              <a:t>http://dx.doi.org/10.1371/journal.pcbi.1004195</a:t>
            </a:r>
            <a:endParaRPr lang="da-DK" sz="1600" dirty="0"/>
          </a:p>
          <a:p>
            <a:endParaRPr lang="da-DK" sz="1600" dirty="0"/>
          </a:p>
          <a:p>
            <a:endParaRPr lang="da-D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FB4BB-4212-0D4E-9352-CA40B6972D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83D2B-8C8A-0940-8CC0-D75FD1DF1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F6EFC-9AB6-0849-B300-545DC24C60F3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25195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615A-1DEF-5241-BF48-3B580C51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 </a:t>
            </a:r>
            <a:r>
              <a:rPr lang="da-DK" dirty="0" err="1"/>
              <a:t>factories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1C50A0-85E6-6049-8429-3C4F57438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05" y="1098390"/>
            <a:ext cx="4545012" cy="45450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F6EAF-AE8B-B644-98F4-1B8EDC000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24696-DB76-D34A-A8D8-4014A55E51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BB947-B1A0-5044-8860-A00980104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61" y="78067"/>
            <a:ext cx="2141984" cy="2141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890D7-F80A-2D4E-9B7A-D26A9B089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57" y="4013639"/>
            <a:ext cx="1856262" cy="24300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FBBAEE-1E23-E84C-BF87-8DAF54F82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66" y="2004946"/>
            <a:ext cx="2008693" cy="20086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F5835F-FC94-344F-A005-C7589D5BB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515"/>
            <a:ext cx="4541865" cy="26937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51B2E1-003D-1542-AAB2-DA6CBF23651E}"/>
              </a:ext>
            </a:extLst>
          </p:cNvPr>
          <p:cNvSpPr txBox="1"/>
          <p:nvPr/>
        </p:nvSpPr>
        <p:spPr>
          <a:xfrm>
            <a:off x="1284931" y="2235786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Glucose</a:t>
            </a:r>
            <a:endParaRPr lang="da-DK" sz="24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5FE72F-7ECF-DE49-850D-70A510FA5530}"/>
              </a:ext>
            </a:extLst>
          </p:cNvPr>
          <p:cNvSpPr txBox="1"/>
          <p:nvPr/>
        </p:nvSpPr>
        <p:spPr>
          <a:xfrm>
            <a:off x="10997445" y="386992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Beer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453725-2383-3045-AEF2-224567036542}"/>
              </a:ext>
            </a:extLst>
          </p:cNvPr>
          <p:cNvSpPr txBox="1"/>
          <p:nvPr/>
        </p:nvSpPr>
        <p:spPr>
          <a:xfrm>
            <a:off x="4874028" y="1929851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Yeast</a:t>
            </a:r>
            <a:endParaRPr lang="da-DK" sz="24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3AA59-B054-C14C-B322-4AA4FAC101BF}"/>
              </a:ext>
            </a:extLst>
          </p:cNvPr>
          <p:cNvSpPr txBox="1"/>
          <p:nvPr/>
        </p:nvSpPr>
        <p:spPr>
          <a:xfrm>
            <a:off x="11086239" y="157737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Indigo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1FC4D-FD15-CE48-9E3F-728B5D1D5144}"/>
              </a:ext>
            </a:extLst>
          </p:cNvPr>
          <p:cNvSpPr txBox="1"/>
          <p:nvPr/>
        </p:nvSpPr>
        <p:spPr>
          <a:xfrm>
            <a:off x="10946752" y="486807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Spandex</a:t>
            </a:r>
            <a:endParaRPr lang="da-DK" sz="2400" dirty="0">
              <a:latin typeface="+mn-lt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E7B97E2-3CFC-8C47-B550-FDFB55099F14}"/>
              </a:ext>
            </a:extLst>
          </p:cNvPr>
          <p:cNvSpPr/>
          <p:nvPr/>
        </p:nvSpPr>
        <p:spPr bwMode="auto">
          <a:xfrm>
            <a:off x="4222998" y="3316093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3C5613C-34CF-E342-AF3D-81CA7DA61856}"/>
              </a:ext>
            </a:extLst>
          </p:cNvPr>
          <p:cNvSpPr/>
          <p:nvPr/>
        </p:nvSpPr>
        <p:spPr bwMode="auto">
          <a:xfrm rot="2488281">
            <a:off x="8746783" y="3744838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34EEC44-7144-7040-A49A-79679A395C21}"/>
              </a:ext>
            </a:extLst>
          </p:cNvPr>
          <p:cNvSpPr/>
          <p:nvPr/>
        </p:nvSpPr>
        <p:spPr bwMode="auto">
          <a:xfrm>
            <a:off x="8994070" y="2945842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8480E5D-79CF-7141-B10D-E4B404E3A2FB}"/>
              </a:ext>
            </a:extLst>
          </p:cNvPr>
          <p:cNvSpPr/>
          <p:nvPr/>
        </p:nvSpPr>
        <p:spPr bwMode="auto">
          <a:xfrm rot="18889188">
            <a:off x="8855366" y="2001993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3091D-1762-4740-83F8-8A64D00E540C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150724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D3F90B-8E9B-A14A-AD23-6F95EF08F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8" y="2285244"/>
            <a:ext cx="4608512" cy="3341171"/>
          </a:xfrm>
          <a:prstGeom prst="rect">
            <a:avLst/>
          </a:prstGeom>
        </p:spPr>
      </p:pic>
      <p:pic>
        <p:nvPicPr>
          <p:cNvPr id="28" name="Content Placeholder 2">
            <a:extLst>
              <a:ext uri="{FF2B5EF4-FFF2-40B4-BE49-F238E27FC236}">
                <a16:creationId xmlns:a16="http://schemas.microsoft.com/office/drawing/2014/main" id="{BACFEB43-3F24-B841-B90B-755D07184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3" y="880905"/>
            <a:ext cx="3649888" cy="566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Metabolic networks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2F85CD0-D0E0-A140-A791-AECF121BA971}"/>
              </a:ext>
            </a:extLst>
          </p:cNvPr>
          <p:cNvCxnSpPr>
            <a:cxnSpLocks/>
          </p:cNvCxnSpPr>
          <p:nvPr/>
        </p:nvCxnSpPr>
        <p:spPr bwMode="auto">
          <a:xfrm>
            <a:off x="2752298" y="2635555"/>
            <a:ext cx="3558932" cy="132027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A9228897-CF98-7F4C-A266-B56AE66551F6}"/>
              </a:ext>
            </a:extLst>
          </p:cNvPr>
          <p:cNvSpPr/>
          <p:nvPr/>
        </p:nvSpPr>
        <p:spPr bwMode="auto">
          <a:xfrm>
            <a:off x="2134766" y="2329990"/>
            <a:ext cx="617532" cy="6111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2649B-2066-FD45-A989-6F3A7CA7A9DD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EBC8-1AAD-8840-99D1-D027FE6059C1}"/>
              </a:ext>
            </a:extLst>
          </p:cNvPr>
          <p:cNvSpPr txBox="1"/>
          <p:nvPr/>
        </p:nvSpPr>
        <p:spPr>
          <a:xfrm>
            <a:off x="2134766" y="5786671"/>
            <a:ext cx="3342908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Yeast</a:t>
            </a:r>
            <a:r>
              <a:rPr lang="da-DK" dirty="0">
                <a:latin typeface="+mn-lt"/>
              </a:rPr>
              <a:t> central </a:t>
            </a:r>
            <a:r>
              <a:rPr lang="da-DK" dirty="0" err="1">
                <a:latin typeface="+mn-lt"/>
              </a:rPr>
              <a:t>carbon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metabolism</a:t>
            </a:r>
            <a:endParaRPr lang="da-DK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  <a:hlinkClick r:id="rId6"/>
              </a:rPr>
              <a:t>http://</a:t>
            </a:r>
            <a:r>
              <a:rPr lang="da-DK" dirty="0" err="1">
                <a:latin typeface="+mn-lt"/>
                <a:hlinkClick r:id="rId6"/>
              </a:rPr>
              <a:t>bigg.ucsd.edu</a:t>
            </a:r>
            <a:r>
              <a:rPr lang="da-DK" dirty="0">
                <a:latin typeface="+mn-lt"/>
                <a:hlinkClick r:id="rId6"/>
              </a:rPr>
              <a:t>/models/iMM904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56D175-01C5-6A44-B187-58DF27A5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" y="876373"/>
            <a:ext cx="3649888" cy="5660295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CC87B-CCA7-914D-8213-1AD9539D4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2" y="4418474"/>
            <a:ext cx="5702827" cy="1538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003F1-463B-C040-927F-B09B33056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3" y="2130887"/>
            <a:ext cx="5702827" cy="1298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4AFAF6-C76F-404A-BDB2-AB6D836C0ECA}"/>
              </a:ext>
            </a:extLst>
          </p:cNvPr>
          <p:cNvSpPr txBox="1"/>
          <p:nvPr/>
        </p:nvSpPr>
        <p:spPr>
          <a:xfrm>
            <a:off x="7684980" y="1670035"/>
            <a:ext cx="30243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Mechanism</a:t>
            </a:r>
            <a:endParaRPr lang="da-DK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28A29-8302-6F44-8C38-060BA5714FD5}"/>
              </a:ext>
            </a:extLst>
          </p:cNvPr>
          <p:cNvSpPr txBox="1"/>
          <p:nvPr/>
        </p:nvSpPr>
        <p:spPr>
          <a:xfrm>
            <a:off x="7319342" y="3935062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Rate </a:t>
            </a:r>
            <a:r>
              <a:rPr lang="da-DK" sz="2400" dirty="0" err="1">
                <a:latin typeface="+mn-lt"/>
              </a:rPr>
              <a:t>equation</a:t>
            </a:r>
            <a:endParaRPr lang="da-DK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6C131-BE50-A249-81AA-BE4896A7337F}"/>
              </a:ext>
            </a:extLst>
          </p:cNvPr>
          <p:cNvSpPr txBox="1"/>
          <p:nvPr/>
        </p:nvSpPr>
        <p:spPr>
          <a:xfrm>
            <a:off x="1749622" y="3307714"/>
            <a:ext cx="24594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Network </a:t>
            </a:r>
            <a:r>
              <a:rPr lang="da-DK" sz="2400" dirty="0" err="1">
                <a:latin typeface="+mn-lt"/>
              </a:rPr>
              <a:t>topology</a:t>
            </a:r>
            <a:endParaRPr lang="da-DK" sz="2400" dirty="0"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information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2608E5-142C-1E4B-B3B0-B8B3DC326568}"/>
              </a:ext>
            </a:extLst>
          </p:cNvPr>
          <p:cNvSpPr/>
          <p:nvPr/>
        </p:nvSpPr>
        <p:spPr bwMode="auto">
          <a:xfrm>
            <a:off x="2285197" y="2249199"/>
            <a:ext cx="617532" cy="6111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86F807EB-B438-D348-93C9-8980F550353E}"/>
              </a:ext>
            </a:extLst>
          </p:cNvPr>
          <p:cNvCxnSpPr>
            <a:cxnSpLocks/>
          </p:cNvCxnSpPr>
          <p:nvPr/>
        </p:nvCxnSpPr>
        <p:spPr bwMode="auto">
          <a:xfrm>
            <a:off x="2902729" y="2554764"/>
            <a:ext cx="3192477" cy="2981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9EF1930-3EC4-884F-9995-A50415EE4DA6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34648" y="3707734"/>
            <a:ext cx="761277" cy="43204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E611DD-CC57-5C42-9BD1-06B3938DA09A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341302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6"/>
            <a:ext cx="9312374" cy="1280201"/>
          </a:xfrm>
        </p:spPr>
        <p:txBody>
          <a:bodyPr/>
          <a:lstStyle/>
          <a:p>
            <a:r>
              <a:rPr lang="en-GB" dirty="0"/>
              <a:t>Source of uncertainty: </a:t>
            </a:r>
            <a:br>
              <a:rPr lang="en-GB" dirty="0"/>
            </a:br>
            <a:r>
              <a:rPr lang="en-GB" dirty="0"/>
              <a:t>experiments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D94638-7EB9-AC46-AD41-DB9B4480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18" y="812136"/>
            <a:ext cx="3723148" cy="537321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24BE404-E498-EE4C-9348-2B42CD84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432"/>
              </a:spcBef>
              <a:buNone/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Metabolomics</a:t>
            </a: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da-DK" sz="2400" dirty="0"/>
          </a:p>
          <a:p>
            <a:pPr>
              <a:spcBef>
                <a:spcPts val="432"/>
              </a:spcBef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Proteomics</a:t>
            </a: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da-DK" sz="2400" dirty="0"/>
          </a:p>
          <a:p>
            <a:pPr>
              <a:spcBef>
                <a:spcPts val="432"/>
              </a:spcBef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Fluxomics</a:t>
            </a:r>
            <a:endParaRPr lang="da-DK" sz="2400" dirty="0"/>
          </a:p>
          <a:p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75886-6CB4-E646-91FE-1E84815E82C4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241068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731724" cy="972716"/>
          </a:xfrm>
        </p:spPr>
        <p:txBody>
          <a:bodyPr/>
          <a:lstStyle/>
          <a:p>
            <a:r>
              <a:rPr lang="en-GB" dirty="0"/>
              <a:t>Source of uncertainty: online databases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81C161-462E-7D4E-89DC-8690A6EFD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4" y="4417721"/>
            <a:ext cx="5981700" cy="800100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09FD1-721E-9D4B-8FB4-22DC00072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9" y="3071233"/>
            <a:ext cx="4470400" cy="93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21A03A-F3E1-AE40-98D4-2678960F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1" y="1720793"/>
            <a:ext cx="6070600" cy="111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29076-F172-1A48-86ED-7D1463C169DF}"/>
              </a:ext>
            </a:extLst>
          </p:cNvPr>
          <p:cNvSpPr txBox="1"/>
          <p:nvPr/>
        </p:nvSpPr>
        <p:spPr>
          <a:xfrm>
            <a:off x="630892" y="1711312"/>
            <a:ext cx="4896544" cy="1436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73FB8-1268-8B43-90F6-4CA0FE592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586" y="1916832"/>
            <a:ext cx="4980011" cy="3744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85D004-E7F7-1D4B-B090-C936C65184A6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95DC3444-9F6A-504E-BDC2-17C7A94292D8}"/>
              </a:ext>
            </a:extLst>
          </p:cNvPr>
          <p:cNvSpPr/>
          <p:nvPr/>
        </p:nvSpPr>
        <p:spPr bwMode="auto">
          <a:xfrm>
            <a:off x="5825434" y="3471823"/>
            <a:ext cx="1113152" cy="504056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155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83ECA8-71D0-614B-A3EA-B116351C040D}"/>
              </a:ext>
            </a:extLst>
          </p:cNvPr>
          <p:cNvSpPr txBox="1"/>
          <p:nvPr/>
        </p:nvSpPr>
        <p:spPr>
          <a:xfrm>
            <a:off x="8423548" y="2454372"/>
            <a:ext cx="3648280" cy="1949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0800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parameter </a:t>
            </a:r>
            <a:r>
              <a:rPr lang="da-DK" sz="2400" dirty="0" err="1">
                <a:latin typeface="+mn-lt"/>
              </a:rPr>
              <a:t>values</a:t>
            </a: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experimental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results</a:t>
            </a:r>
            <a:endParaRPr lang="da-DK" sz="24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951BA-ED17-2249-9863-48110314481F}"/>
              </a:ext>
            </a:extLst>
          </p:cNvPr>
          <p:cNvSpPr/>
          <p:nvPr/>
        </p:nvSpPr>
        <p:spPr>
          <a:xfrm>
            <a:off x="4067669" y="3044278"/>
            <a:ext cx="354152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Statistics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C94E6C-EEB6-B849-AD09-CF18891A1073}"/>
              </a:ext>
            </a:extLst>
          </p:cNvPr>
          <p:cNvSpPr/>
          <p:nvPr/>
        </p:nvSpPr>
        <p:spPr bwMode="auto">
          <a:xfrm>
            <a:off x="3389959" y="3189379"/>
            <a:ext cx="88421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0BEACB-6D0E-1D4F-B0BB-557053593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97" y="2454371"/>
            <a:ext cx="3150322" cy="2284949"/>
          </a:xfrm>
          <a:ln w="19050">
            <a:solidFill>
              <a:schemeClr val="tx1"/>
            </a:solidFill>
          </a:ln>
        </p:spPr>
        <p:txBody>
          <a:bodyPr lIns="108000"/>
          <a:lstStyle/>
          <a:p>
            <a:pPr marL="0" indent="0">
              <a:buNone/>
            </a:pPr>
            <a:r>
              <a:rPr lang="da-DK" sz="2400" dirty="0" err="1"/>
              <a:t>Structural</a:t>
            </a:r>
            <a:r>
              <a:rPr lang="da-DK" sz="2400" dirty="0"/>
              <a:t> information</a:t>
            </a:r>
          </a:p>
          <a:p>
            <a:endParaRPr lang="da-DK" sz="2400" dirty="0"/>
          </a:p>
          <a:p>
            <a:pPr marL="0" indent="0">
              <a:buNone/>
            </a:pPr>
            <a:r>
              <a:rPr lang="da-DK" sz="2400" dirty="0"/>
              <a:t>Parameter information</a:t>
            </a:r>
          </a:p>
          <a:p>
            <a:endParaRPr lang="da-DK" sz="2400" dirty="0"/>
          </a:p>
          <a:p>
            <a:pPr marL="0" indent="0">
              <a:buNone/>
            </a:pPr>
            <a:r>
              <a:rPr lang="da-DK" sz="2400" dirty="0"/>
              <a:t>Experiments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B237CB-4CFD-5943-9B03-98B4D840603A}"/>
              </a:ext>
            </a:extLst>
          </p:cNvPr>
          <p:cNvSpPr/>
          <p:nvPr/>
        </p:nvSpPr>
        <p:spPr bwMode="auto">
          <a:xfrm>
            <a:off x="7363057" y="3189379"/>
            <a:ext cx="88421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74E47-6176-B748-BB1E-7468A6891F5E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</p:spTree>
    <p:extLst>
      <p:ext uri="{BB962C8B-B14F-4D97-AF65-F5344CB8AC3E}">
        <p14:creationId xmlns:p14="http://schemas.microsoft.com/office/powerpoint/2010/main" val="57493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83ECA8-71D0-614B-A3EA-B116351C040D}"/>
              </a:ext>
            </a:extLst>
          </p:cNvPr>
          <p:cNvSpPr txBox="1"/>
          <p:nvPr/>
        </p:nvSpPr>
        <p:spPr>
          <a:xfrm>
            <a:off x="8423548" y="2454372"/>
            <a:ext cx="3648280" cy="1949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0800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parameter </a:t>
            </a:r>
            <a:r>
              <a:rPr lang="da-DK" sz="2400" dirty="0" err="1">
                <a:latin typeface="+mn-lt"/>
              </a:rPr>
              <a:t>values</a:t>
            </a: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experimental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results</a:t>
            </a:r>
            <a:endParaRPr lang="da-DK" sz="24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951BA-ED17-2249-9863-48110314481F}"/>
              </a:ext>
            </a:extLst>
          </p:cNvPr>
          <p:cNvSpPr/>
          <p:nvPr/>
        </p:nvSpPr>
        <p:spPr>
          <a:xfrm>
            <a:off x="6059174" y="3044277"/>
            <a:ext cx="194604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B237CB-4CFD-5943-9B03-98B4D840603A}"/>
              </a:ext>
            </a:extLst>
          </p:cNvPr>
          <p:cNvSpPr/>
          <p:nvPr/>
        </p:nvSpPr>
        <p:spPr bwMode="auto">
          <a:xfrm>
            <a:off x="7785474" y="3197537"/>
            <a:ext cx="541980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74E47-6176-B748-BB1E-7468A6891F5E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8D465EB-0D9C-564B-ACC6-7608050E52BB}"/>
              </a:ext>
            </a:extLst>
          </p:cNvPr>
          <p:cNvSpPr txBox="1">
            <a:spLocks/>
          </p:cNvSpPr>
          <p:nvPr/>
        </p:nvSpPr>
        <p:spPr bwMode="auto">
          <a:xfrm>
            <a:off x="3802409" y="2454371"/>
            <a:ext cx="2027537" cy="22849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10800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da-DK" sz="2400" kern="0" dirty="0" err="1"/>
              <a:t>ODEs</a:t>
            </a:r>
            <a:endParaRPr lang="da-DK" sz="2400" kern="0" dirty="0"/>
          </a:p>
          <a:p>
            <a:endParaRPr lang="da-DK" sz="2400" kern="0" dirty="0"/>
          </a:p>
          <a:p>
            <a:pPr marL="0" indent="0">
              <a:buFontTx/>
              <a:buNone/>
            </a:pPr>
            <a:r>
              <a:rPr lang="da-DK" sz="2400" kern="0" dirty="0"/>
              <a:t>Priors</a:t>
            </a:r>
          </a:p>
          <a:p>
            <a:endParaRPr lang="da-DK" sz="2400" kern="0" dirty="0"/>
          </a:p>
          <a:p>
            <a:pPr marL="0" indent="0">
              <a:buNone/>
            </a:pPr>
            <a:r>
              <a:rPr lang="da-DK" sz="2400" kern="0" dirty="0" err="1"/>
              <a:t>Likelihood</a:t>
            </a:r>
            <a:endParaRPr lang="da-DK" sz="2400" kern="0" dirty="0"/>
          </a:p>
          <a:p>
            <a:endParaRPr lang="da-DK" sz="2400" kern="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C94E6C-EEB6-B849-AD09-CF18891A1073}"/>
              </a:ext>
            </a:extLst>
          </p:cNvPr>
          <p:cNvSpPr/>
          <p:nvPr/>
        </p:nvSpPr>
        <p:spPr bwMode="auto">
          <a:xfrm>
            <a:off x="3301821" y="3197537"/>
            <a:ext cx="443608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68BF828-B9D5-1445-A787-6DE2AB7B66FB}"/>
              </a:ext>
            </a:extLst>
          </p:cNvPr>
          <p:cNvSpPr/>
          <p:nvPr/>
        </p:nvSpPr>
        <p:spPr bwMode="auto">
          <a:xfrm>
            <a:off x="5886925" y="3206221"/>
            <a:ext cx="45210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FBE13FC-7076-1944-9D66-3780AFEEFAC5}"/>
              </a:ext>
            </a:extLst>
          </p:cNvPr>
          <p:cNvSpPr txBox="1">
            <a:spLocks/>
          </p:cNvSpPr>
          <p:nvPr/>
        </p:nvSpPr>
        <p:spPr bwMode="auto">
          <a:xfrm>
            <a:off x="102997" y="2454371"/>
            <a:ext cx="3150322" cy="22849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10800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da-DK" sz="2400" kern="0" dirty="0" err="1"/>
              <a:t>Structural</a:t>
            </a:r>
            <a:r>
              <a:rPr lang="da-DK" sz="2400" kern="0" dirty="0"/>
              <a:t> information</a:t>
            </a:r>
          </a:p>
          <a:p>
            <a:endParaRPr lang="da-DK" sz="2400" kern="0" dirty="0"/>
          </a:p>
          <a:p>
            <a:pPr marL="0" indent="0">
              <a:buFontTx/>
              <a:buNone/>
            </a:pPr>
            <a:r>
              <a:rPr lang="da-DK" sz="2400" kern="0" dirty="0"/>
              <a:t>Parameter information</a:t>
            </a:r>
          </a:p>
          <a:p>
            <a:endParaRPr lang="da-DK" sz="2400" kern="0" dirty="0"/>
          </a:p>
          <a:p>
            <a:pPr marL="0" indent="0">
              <a:buFontTx/>
              <a:buNone/>
            </a:pPr>
            <a:r>
              <a:rPr lang="da-DK" sz="2400" kern="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8159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496E-B3BE-FF44-9E1F-53C24404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B637-65C1-2041-ACEB-409ADD52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662" y="1706328"/>
            <a:ext cx="4896544" cy="4545578"/>
          </a:xfrm>
        </p:spPr>
        <p:txBody>
          <a:bodyPr/>
          <a:lstStyle/>
          <a:p>
            <a:endParaRPr lang="da-DK" sz="2400" dirty="0"/>
          </a:p>
          <a:p>
            <a:r>
              <a:rPr lang="da-DK" sz="2400" dirty="0" err="1"/>
              <a:t>Allosteric</a:t>
            </a:r>
            <a:r>
              <a:rPr lang="da-DK" sz="2400" dirty="0"/>
              <a:t> </a:t>
            </a:r>
            <a:r>
              <a:rPr lang="da-DK" sz="2400" dirty="0" err="1"/>
              <a:t>regulation</a:t>
            </a:r>
            <a:endParaRPr lang="da-DK" sz="2400" dirty="0"/>
          </a:p>
          <a:p>
            <a:endParaRPr lang="da-DK" sz="2400" dirty="0"/>
          </a:p>
          <a:p>
            <a:r>
              <a:rPr lang="da-DK" sz="2400" dirty="0" err="1"/>
              <a:t>Thermodynamics</a:t>
            </a: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Big, </a:t>
            </a:r>
            <a:r>
              <a:rPr lang="da-DK" sz="2400" dirty="0" err="1"/>
              <a:t>stiff</a:t>
            </a:r>
            <a:r>
              <a:rPr lang="da-DK" sz="2400" dirty="0"/>
              <a:t> system of </a:t>
            </a:r>
            <a:r>
              <a:rPr lang="da-DK" sz="2400" dirty="0" err="1"/>
              <a:t>ODEs</a:t>
            </a:r>
            <a:endParaRPr lang="da-D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6F3DE-1A1B-854F-B1E1-B0CE06324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E328-1801-674E-8F0C-DB05CD449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8748B-1769-094B-B3D2-18CEA89098A5}"/>
              </a:ext>
            </a:extLst>
          </p:cNvPr>
          <p:cNvSpPr txBox="1"/>
          <p:nvPr/>
        </p:nvSpPr>
        <p:spPr>
          <a:xfrm>
            <a:off x="2710830" y="6593815"/>
            <a:ext cx="7272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200" dirty="0" err="1">
                <a:solidFill>
                  <a:schemeClr val="bg1"/>
                </a:solidFill>
                <a:latin typeface="+mn-lt"/>
              </a:rPr>
              <a:t>https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://</a:t>
            </a:r>
            <a:r>
              <a:rPr lang="da-DK" sz="1200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da-DK" sz="1200" dirty="0">
                <a:solidFill>
                  <a:schemeClr val="bg1"/>
                </a:solidFill>
                <a:latin typeface="+mn-lt"/>
              </a:rPr>
              <a:t>/teddygroves/stancon_2019_metabolic_network_notebook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F78FA-3C30-5D4D-825A-D9C794811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72" y="1544960"/>
            <a:ext cx="5024107" cy="37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20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SlideTemplateConfiguration><![CDATA[{"elementsMetadata":[],"documentContentValidatorConfiguration":{"enableDocumentContentValidator":false,"documentContentValidatorVersion":0},"slideId":"636822015789305407","enableDocumentContentUpdater":true,"version":"1.2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TemplateConfiguration><![CDATA[{"elementsMetadata":[{"type":"shape","id":"969e5b28-1b35-4f26-baca-86f3b3b095c1","elementConfiguration":{"binding":"UserProfile.Offices.Workarea_{{DocumentLanguage}}","disableUpdates":false,"type":"text"}},{"type":"shape","id":"ad11fc8a-1a7c-4746-a203-faa3463ce1bf","elementConfiguration":{"binding":"Form.Date","format":"{{DateFormats.GeneralDate}}","disableUpdates":false,"type":"date"}},{"type":"shape","id":"d6df7e3f-0a0f-4c65-a867-6e446a5b05a6","elementConfiguration":{"binding":"Form.PresentationTitle","disableUpdates":false,"type":"text"}}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6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g8FM4yPxkcyIlrmVPG0j3w=="}]}]]></TemplafyFormConfiguration>
</file>

<file path=customXml/itemProps1.xml><?xml version="1.0" encoding="utf-8"?>
<ds:datastoreItem xmlns:ds="http://schemas.openxmlformats.org/officeDocument/2006/customXml" ds:itemID="{FEB336AD-412E-4A6A-BBCC-D419DF141969}">
  <ds:schemaRefs/>
</ds:datastoreItem>
</file>

<file path=customXml/itemProps2.xml><?xml version="1.0" encoding="utf-8"?>
<ds:datastoreItem xmlns:ds="http://schemas.openxmlformats.org/officeDocument/2006/customXml" ds:itemID="{09A4C5C1-E379-42C2-9CE4-96EAD0C517EB}">
  <ds:schemaRefs/>
</ds:datastoreItem>
</file>

<file path=customXml/itemProps3.xml><?xml version="1.0" encoding="utf-8"?>
<ds:datastoreItem xmlns:ds="http://schemas.openxmlformats.org/officeDocument/2006/customXml" ds:itemID="{1334258C-C3E7-4029-A615-C886A240FB15}">
  <ds:schemaRefs/>
</ds:datastoreItem>
</file>

<file path=customXml/itemProps4.xml><?xml version="1.0" encoding="utf-8"?>
<ds:datastoreItem xmlns:ds="http://schemas.openxmlformats.org/officeDocument/2006/customXml" ds:itemID="{67FA1DAD-F71B-4C9A-9254-C5592BC33837}">
  <ds:schemaRefs/>
</ds:datastoreItem>
</file>

<file path=customXml/itemProps5.xml><?xml version="1.0" encoding="utf-8"?>
<ds:datastoreItem xmlns:ds="http://schemas.openxmlformats.org/officeDocument/2006/customXml" ds:itemID="{B917EF7A-B11F-4137-A061-E3AFCEC45668}">
  <ds:schemaRefs/>
</ds:datastoreItem>
</file>

<file path=customXml/itemProps6.xml><?xml version="1.0" encoding="utf-8"?>
<ds:datastoreItem xmlns:ds="http://schemas.openxmlformats.org/officeDocument/2006/customXml" ds:itemID="{C086A146-0E09-4AA0-A3DC-33B2C18DA71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19113</TotalTime>
  <Words>806</Words>
  <Application>Microsoft Macintosh PowerPoint</Application>
  <PresentationFormat>Custom</PresentationFormat>
  <Paragraphs>175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Courier</vt:lpstr>
      <vt:lpstr>Verdana</vt:lpstr>
      <vt:lpstr>Blank</vt:lpstr>
      <vt:lpstr>Modelling metabolic networks with Stan</vt:lpstr>
      <vt:lpstr>Cell factories</vt:lpstr>
      <vt:lpstr>Metabolic networks</vt:lpstr>
      <vt:lpstr>Structural information</vt:lpstr>
      <vt:lpstr>Source of uncertainty:  experiments</vt:lpstr>
      <vt:lpstr>Source of uncertainty: online databases</vt:lpstr>
      <vt:lpstr>The plan</vt:lpstr>
      <vt:lpstr>The plan</vt:lpstr>
      <vt:lpstr>Challenges</vt:lpstr>
      <vt:lpstr>A simple reaction network</vt:lpstr>
      <vt:lpstr>A simple reaction network</vt:lpstr>
      <vt:lpstr>How we represent rate equations</vt:lpstr>
      <vt:lpstr>How we represent thermodynamic constraints</vt:lpstr>
      <vt:lpstr>How we represent allosteric regulation</vt:lpstr>
      <vt:lpstr>How we represent steady state quantities</vt:lpstr>
      <vt:lpstr>How we represent measurements</vt:lpstr>
      <vt:lpstr>Results</vt:lpstr>
      <vt:lpstr>Next hurdle: performance (please help!)</vt:lpstr>
      <vt:lpstr>References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Teddy Groves</cp:lastModifiedBy>
  <cp:revision>141</cp:revision>
  <cp:lastPrinted>2019-08-14T13:11:56Z</cp:lastPrinted>
  <dcterms:created xsi:type="dcterms:W3CDTF">2017-07-31T08:31:56Z</dcterms:created>
  <dcterms:modified xsi:type="dcterms:W3CDTF">2019-08-21T22:23:45Z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2019-01-04T12:26:18.5555378Z</vt:lpwstr>
  </property>
  <property fmtid="{D5CDD505-2E9C-101B-9397-08002B2CF9AE}" pid="4" name="TemplafyTenantId">
    <vt:lpwstr>dtu</vt:lpwstr>
  </property>
  <property fmtid="{D5CDD505-2E9C-101B-9397-08002B2CF9AE}" pid="5" name="TemplafyTemplateId">
    <vt:lpwstr>636806498783428984</vt:lpwstr>
  </property>
  <property fmtid="{D5CDD505-2E9C-101B-9397-08002B2CF9AE}" pid="6" name="TemplafyUserProfileId">
    <vt:lpwstr>636941231415473519</vt:lpwstr>
  </property>
  <property fmtid="{D5CDD505-2E9C-101B-9397-08002B2CF9AE}" pid="7" name="TemplafyLanguageCode">
    <vt:lpwstr>en-GB</vt:lpwstr>
  </property>
</Properties>
</file>